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319" r:id="rId3"/>
    <p:sldId id="325" r:id="rId4"/>
    <p:sldId id="326" r:id="rId5"/>
    <p:sldId id="331" r:id="rId6"/>
    <p:sldId id="332" r:id="rId7"/>
    <p:sldId id="329" r:id="rId8"/>
    <p:sldId id="328" r:id="rId9"/>
    <p:sldId id="273" r:id="rId10"/>
    <p:sldId id="320" r:id="rId11"/>
    <p:sldId id="321" r:id="rId12"/>
    <p:sldId id="322" r:id="rId13"/>
    <p:sldId id="323" r:id="rId1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1493B"/>
    <a:srgbClr val="4BACC6"/>
    <a:srgbClr val="0EBEA9"/>
    <a:srgbClr val="F5C24C"/>
    <a:srgbClr val="0EC4AE"/>
    <a:srgbClr val="D76155"/>
    <a:srgbClr val="FF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40" autoAdjust="0"/>
    <p:restoredTop sz="94660"/>
  </p:normalViewPr>
  <p:slideViewPr>
    <p:cSldViewPr>
      <p:cViewPr varScale="1">
        <p:scale>
          <a:sx n="110" d="100"/>
          <a:sy n="110" d="100"/>
        </p:scale>
        <p:origin x="910" y="3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387CCE-2FF8-4C4F-814C-EE6E76026263}" type="datetimeFigureOut">
              <a:rPr lang="en-US" smtClean="0"/>
              <a:t>12/13/2022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84ACCD1-6A07-4099-ACBF-2EA3310362E9}" type="slidenum">
              <a:rPr lang="en-US" smtClean="0"/>
              <a:t>‹#›</a:t>
            </a:fld>
            <a:endParaRPr lang="en-US"/>
          </a:p>
        </p:txBody>
      </p:sp>
    </p:spTree>
    <p:extLst>
      <p:ext uri="{BB962C8B-B14F-4D97-AF65-F5344CB8AC3E}">
        <p14:creationId xmlns:p14="http://schemas.microsoft.com/office/powerpoint/2010/main" val="34832956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34E402B-9921-40FA-8360-131077676729}" type="datetimeFigureOut">
              <a:rPr lang="en-US" smtClean="0"/>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1EE9E8-4134-49B0-9AA7-3089E6521627}" type="slidenum">
              <a:rPr lang="en-US" smtClean="0"/>
              <a:t>‹#›</a:t>
            </a:fld>
            <a:endParaRPr lang="en-US"/>
          </a:p>
        </p:txBody>
      </p:sp>
    </p:spTree>
    <p:extLst>
      <p:ext uri="{BB962C8B-B14F-4D97-AF65-F5344CB8AC3E}">
        <p14:creationId xmlns:p14="http://schemas.microsoft.com/office/powerpoint/2010/main" val="973444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4E402B-9921-40FA-8360-131077676729}" type="datetimeFigureOut">
              <a:rPr lang="en-US" smtClean="0"/>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1EE9E8-4134-49B0-9AA7-3089E6521627}" type="slidenum">
              <a:rPr lang="en-US" smtClean="0"/>
              <a:t>‹#›</a:t>
            </a:fld>
            <a:endParaRPr lang="en-US"/>
          </a:p>
        </p:txBody>
      </p:sp>
    </p:spTree>
    <p:extLst>
      <p:ext uri="{BB962C8B-B14F-4D97-AF65-F5344CB8AC3E}">
        <p14:creationId xmlns:p14="http://schemas.microsoft.com/office/powerpoint/2010/main" val="2755433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4E402B-9921-40FA-8360-131077676729}" type="datetimeFigureOut">
              <a:rPr lang="en-US" smtClean="0"/>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1EE9E8-4134-49B0-9AA7-3089E6521627}" type="slidenum">
              <a:rPr lang="en-US" smtClean="0"/>
              <a:t>‹#›</a:t>
            </a:fld>
            <a:endParaRPr lang="en-US"/>
          </a:p>
        </p:txBody>
      </p:sp>
    </p:spTree>
    <p:extLst>
      <p:ext uri="{BB962C8B-B14F-4D97-AF65-F5344CB8AC3E}">
        <p14:creationId xmlns:p14="http://schemas.microsoft.com/office/powerpoint/2010/main" val="949355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4E402B-9921-40FA-8360-131077676729}" type="datetimeFigureOut">
              <a:rPr lang="en-US" smtClean="0"/>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1EE9E8-4134-49B0-9AA7-3089E6521627}" type="slidenum">
              <a:rPr lang="en-US" smtClean="0"/>
              <a:t>‹#›</a:t>
            </a:fld>
            <a:endParaRPr lang="en-US"/>
          </a:p>
        </p:txBody>
      </p:sp>
    </p:spTree>
    <p:extLst>
      <p:ext uri="{BB962C8B-B14F-4D97-AF65-F5344CB8AC3E}">
        <p14:creationId xmlns:p14="http://schemas.microsoft.com/office/powerpoint/2010/main" val="2629162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4E402B-9921-40FA-8360-131077676729}" type="datetimeFigureOut">
              <a:rPr lang="en-US" smtClean="0"/>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1EE9E8-4134-49B0-9AA7-3089E6521627}" type="slidenum">
              <a:rPr lang="en-US" smtClean="0"/>
              <a:t>‹#›</a:t>
            </a:fld>
            <a:endParaRPr lang="en-US"/>
          </a:p>
        </p:txBody>
      </p:sp>
    </p:spTree>
    <p:extLst>
      <p:ext uri="{BB962C8B-B14F-4D97-AF65-F5344CB8AC3E}">
        <p14:creationId xmlns:p14="http://schemas.microsoft.com/office/powerpoint/2010/main" val="1171773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34E402B-9921-40FA-8360-131077676729}" type="datetimeFigureOut">
              <a:rPr lang="en-US" smtClean="0"/>
              <a:t>12/13/2022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1EE9E8-4134-49B0-9AA7-3089E6521627}" type="slidenum">
              <a:rPr lang="en-US" smtClean="0"/>
              <a:t>‹#›</a:t>
            </a:fld>
            <a:endParaRPr lang="en-US"/>
          </a:p>
        </p:txBody>
      </p:sp>
    </p:spTree>
    <p:extLst>
      <p:ext uri="{BB962C8B-B14F-4D97-AF65-F5344CB8AC3E}">
        <p14:creationId xmlns:p14="http://schemas.microsoft.com/office/powerpoint/2010/main" val="392866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34E402B-9921-40FA-8360-131077676729}" type="datetimeFigureOut">
              <a:rPr lang="en-US" smtClean="0"/>
              <a:t>12/13/2022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1EE9E8-4134-49B0-9AA7-3089E6521627}" type="slidenum">
              <a:rPr lang="en-US" smtClean="0"/>
              <a:t>‹#›</a:t>
            </a:fld>
            <a:endParaRPr lang="en-US"/>
          </a:p>
        </p:txBody>
      </p:sp>
    </p:spTree>
    <p:extLst>
      <p:ext uri="{BB962C8B-B14F-4D97-AF65-F5344CB8AC3E}">
        <p14:creationId xmlns:p14="http://schemas.microsoft.com/office/powerpoint/2010/main" val="1416027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34E402B-9921-40FA-8360-131077676729}" type="datetimeFigureOut">
              <a:rPr lang="en-US" smtClean="0"/>
              <a:t>12/13/2022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1EE9E8-4134-49B0-9AA7-3089E6521627}" type="slidenum">
              <a:rPr lang="en-US" smtClean="0"/>
              <a:t>‹#›</a:t>
            </a:fld>
            <a:endParaRPr lang="en-US"/>
          </a:p>
        </p:txBody>
      </p:sp>
    </p:spTree>
    <p:extLst>
      <p:ext uri="{BB962C8B-B14F-4D97-AF65-F5344CB8AC3E}">
        <p14:creationId xmlns:p14="http://schemas.microsoft.com/office/powerpoint/2010/main" val="3840893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4E402B-9921-40FA-8360-131077676729}" type="datetimeFigureOut">
              <a:rPr lang="en-US" smtClean="0"/>
              <a:t>12/13/2022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01EE9E8-4134-49B0-9AA7-3089E6521627}" type="slidenum">
              <a:rPr lang="en-US" smtClean="0"/>
              <a:t>‹#›</a:t>
            </a:fld>
            <a:endParaRPr lang="en-US"/>
          </a:p>
        </p:txBody>
      </p:sp>
    </p:spTree>
    <p:extLst>
      <p:ext uri="{BB962C8B-B14F-4D97-AF65-F5344CB8AC3E}">
        <p14:creationId xmlns:p14="http://schemas.microsoft.com/office/powerpoint/2010/main" val="11963638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34E402B-9921-40FA-8360-131077676729}" type="datetimeFigureOut">
              <a:rPr lang="en-US" smtClean="0"/>
              <a:t>12/13/2022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1EE9E8-4134-49B0-9AA7-3089E6521627}" type="slidenum">
              <a:rPr lang="en-US" smtClean="0"/>
              <a:t>‹#›</a:t>
            </a:fld>
            <a:endParaRPr lang="en-US"/>
          </a:p>
        </p:txBody>
      </p:sp>
    </p:spTree>
    <p:extLst>
      <p:ext uri="{BB962C8B-B14F-4D97-AF65-F5344CB8AC3E}">
        <p14:creationId xmlns:p14="http://schemas.microsoft.com/office/powerpoint/2010/main" val="3060132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34E402B-9921-40FA-8360-131077676729}" type="datetimeFigureOut">
              <a:rPr lang="en-US" smtClean="0"/>
              <a:t>12/13/2022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1EE9E8-4134-49B0-9AA7-3089E6521627}" type="slidenum">
              <a:rPr lang="en-US" smtClean="0"/>
              <a:t>‹#›</a:t>
            </a:fld>
            <a:endParaRPr lang="en-US"/>
          </a:p>
        </p:txBody>
      </p:sp>
    </p:spTree>
    <p:extLst>
      <p:ext uri="{BB962C8B-B14F-4D97-AF65-F5344CB8AC3E}">
        <p14:creationId xmlns:p14="http://schemas.microsoft.com/office/powerpoint/2010/main" val="439389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C34E402B-9921-40FA-8360-131077676729}" type="datetimeFigureOut">
              <a:rPr lang="en-US" smtClean="0"/>
              <a:t>12/13/2022</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01EE9E8-4134-49B0-9AA7-3089E6521627}" type="slidenum">
              <a:rPr lang="en-US" smtClean="0"/>
              <a:t>‹#›</a:t>
            </a:fld>
            <a:endParaRPr lang="en-US"/>
          </a:p>
        </p:txBody>
      </p:sp>
    </p:spTree>
    <p:extLst>
      <p:ext uri="{BB962C8B-B14F-4D97-AF65-F5344CB8AC3E}">
        <p14:creationId xmlns:p14="http://schemas.microsoft.com/office/powerpoint/2010/main" val="26583197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9" name="Rectangle 1048">
            <a:extLst>
              <a:ext uri="{FF2B5EF4-FFF2-40B4-BE49-F238E27FC236}">
                <a16:creationId xmlns:a16="http://schemas.microsoft.com/office/drawing/2014/main" id="{1DF91F20-B96F-4F77-AC3E-2CDD3BAA1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2"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1" name="Rectangle 1050">
            <a:extLst>
              <a:ext uri="{FF2B5EF4-FFF2-40B4-BE49-F238E27FC236}">
                <a16:creationId xmlns:a16="http://schemas.microsoft.com/office/drawing/2014/main" id="{C3D487F7-9050-4871-B351-34A72ADB29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63" y="0"/>
            <a:ext cx="6083472" cy="5143499"/>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3" name="Rectangle 1052">
            <a:extLst>
              <a:ext uri="{FF2B5EF4-FFF2-40B4-BE49-F238E27FC236}">
                <a16:creationId xmlns:a16="http://schemas.microsoft.com/office/drawing/2014/main" id="{F43C27DD-EF6A-4C48-9669-C2970E71A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43711" y="-301172"/>
            <a:ext cx="5143503" cy="5745847"/>
          </a:xfrm>
          <a:prstGeom prst="rect">
            <a:avLst/>
          </a:prstGeom>
          <a:gradFill>
            <a:gsLst>
              <a:gs pos="0">
                <a:schemeClr val="accent1">
                  <a:alpha val="23000"/>
                </a:schemeClr>
              </a:gs>
              <a:gs pos="71000">
                <a:schemeClr val="accent1">
                  <a:lumMod val="50000"/>
                  <a:alpha val="0"/>
                </a:schemeClr>
              </a:gs>
              <a:gs pos="100000">
                <a:srgbClr val="000000">
                  <a:alpha val="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5" name="Rectangle 1054">
            <a:extLst>
              <a:ext uri="{FF2B5EF4-FFF2-40B4-BE49-F238E27FC236}">
                <a16:creationId xmlns:a16="http://schemas.microsoft.com/office/drawing/2014/main" id="{C84384FE-1C88-4CAA-8FB8-2313A3AE7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5639" y="0"/>
            <a:ext cx="6088748" cy="5143499"/>
          </a:xfrm>
          <a:prstGeom prst="rect">
            <a:avLst/>
          </a:prstGeom>
          <a:gradFill>
            <a:gsLst>
              <a:gs pos="14000">
                <a:schemeClr val="accent1">
                  <a:alpha val="0"/>
                </a:schemeClr>
              </a:gs>
              <a:gs pos="100000">
                <a:srgbClr val="000000">
                  <a:alpha val="82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7" name="Oval 1056">
            <a:extLst>
              <a:ext uri="{FF2B5EF4-FFF2-40B4-BE49-F238E27FC236}">
                <a16:creationId xmlns:a16="http://schemas.microsoft.com/office/drawing/2014/main" id="{87B6A113-58CD-406C-BCE4-6E1F1F2BE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449520">
            <a:off x="1927275" y="737480"/>
            <a:ext cx="3754316" cy="3754316"/>
          </a:xfrm>
          <a:prstGeom prst="ellipse">
            <a:avLst/>
          </a:prstGeom>
          <a:gradFill>
            <a:gsLst>
              <a:gs pos="17000">
                <a:schemeClr val="accent1">
                  <a:lumMod val="75000"/>
                  <a:alpha val="0"/>
                </a:schemeClr>
              </a:gs>
              <a:gs pos="82000">
                <a:srgbClr val="000000">
                  <a:alpha val="24000"/>
                </a:srgb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9" name="Rectangle 1058">
            <a:extLst>
              <a:ext uri="{FF2B5EF4-FFF2-40B4-BE49-F238E27FC236}">
                <a16:creationId xmlns:a16="http://schemas.microsoft.com/office/drawing/2014/main" id="{05A1AA86-B7E6-4C02-AA34-F1A25CD4C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5638" y="3265633"/>
            <a:ext cx="6088747" cy="1877863"/>
          </a:xfrm>
          <a:prstGeom prst="rect">
            <a:avLst/>
          </a:prstGeom>
          <a:gradFill>
            <a:gsLst>
              <a:gs pos="0">
                <a:schemeClr val="accent1">
                  <a:lumMod val="75000"/>
                  <a:alpha val="33000"/>
                </a:schemeClr>
              </a:gs>
              <a:gs pos="83000">
                <a:srgbClr val="000000">
                  <a:alpha val="21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p:nvPr>
        </p:nvSpPr>
        <p:spPr>
          <a:xfrm>
            <a:off x="829244" y="3600450"/>
            <a:ext cx="4750868" cy="900111"/>
          </a:xfrm>
        </p:spPr>
        <p:txBody>
          <a:bodyPr anchor="t">
            <a:normAutofit/>
          </a:bodyPr>
          <a:lstStyle/>
          <a:p>
            <a:pPr algn="l">
              <a:lnSpc>
                <a:spcPct val="90000"/>
              </a:lnSpc>
            </a:pPr>
            <a:r>
              <a:rPr lang="en-US" sz="1300" dirty="0">
                <a:solidFill>
                  <a:srgbClr val="D1493B"/>
                </a:solidFill>
                <a:latin typeface="Signika Negative" pitchFamily="2" charset="0"/>
              </a:rPr>
              <a:t>CURSO: </a:t>
            </a:r>
            <a:r>
              <a:rPr lang="es-CL" sz="1300" dirty="0">
                <a:solidFill>
                  <a:srgbClr val="FFFFFF"/>
                </a:solidFill>
                <a:latin typeface="Signika Negative" pitchFamily="2" charset="0"/>
              </a:rPr>
              <a:t>BUSINESS INTELLIGENCE PARA LAS FINANZAS/01</a:t>
            </a:r>
          </a:p>
          <a:p>
            <a:pPr algn="l">
              <a:lnSpc>
                <a:spcPct val="90000"/>
              </a:lnSpc>
            </a:pPr>
            <a:r>
              <a:rPr lang="en-US" sz="1300" dirty="0">
                <a:solidFill>
                  <a:srgbClr val="D1493B"/>
                </a:solidFill>
                <a:latin typeface="Signika Negative" pitchFamily="2" charset="0"/>
              </a:rPr>
              <a:t>TAREA: </a:t>
            </a:r>
            <a:r>
              <a:rPr lang="en-US" sz="1300" dirty="0">
                <a:solidFill>
                  <a:srgbClr val="FFFFFF"/>
                </a:solidFill>
                <a:latin typeface="Signika Negative" pitchFamily="2" charset="0"/>
              </a:rPr>
              <a:t>APLICACIONES STATE-OF-THE-ART EN AI</a:t>
            </a:r>
          </a:p>
          <a:p>
            <a:pPr algn="l">
              <a:lnSpc>
                <a:spcPct val="90000"/>
              </a:lnSpc>
            </a:pPr>
            <a:r>
              <a:rPr lang="en-US" sz="1300" dirty="0">
                <a:solidFill>
                  <a:srgbClr val="D1493B"/>
                </a:solidFill>
                <a:latin typeface="Signika Negative" pitchFamily="2" charset="0"/>
              </a:rPr>
              <a:t>ALUMNOS: </a:t>
            </a:r>
            <a:r>
              <a:rPr lang="en-US" sz="1300" dirty="0">
                <a:solidFill>
                  <a:srgbClr val="FFFFFF"/>
                </a:solidFill>
                <a:latin typeface="Signika Negative" pitchFamily="2" charset="0"/>
              </a:rPr>
              <a:t>MICHELANGELO ANDREANI - FELIPE VERA</a:t>
            </a:r>
          </a:p>
        </p:txBody>
      </p:sp>
      <p:pic>
        <p:nvPicPr>
          <p:cNvPr id="1026" name="Picture 2">
            <a:extLst>
              <a:ext uri="{FF2B5EF4-FFF2-40B4-BE49-F238E27FC236}">
                <a16:creationId xmlns:a16="http://schemas.microsoft.com/office/drawing/2014/main" id="{BAE1B9C9-B463-43CB-A349-277CE4AAC4B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23151" y="123478"/>
            <a:ext cx="1461516" cy="871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5391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p:cNvSpPr txBox="1"/>
          <p:nvPr/>
        </p:nvSpPr>
        <p:spPr>
          <a:xfrm>
            <a:off x="539552" y="584701"/>
            <a:ext cx="7372308" cy="369332"/>
          </a:xfrm>
          <a:prstGeom prst="rect">
            <a:avLst/>
          </a:prstGeom>
          <a:noFill/>
        </p:spPr>
        <p:txBody>
          <a:bodyPr wrap="square" rtlCol="0">
            <a:spAutoFit/>
          </a:bodyPr>
          <a:lstStyle/>
          <a:p>
            <a:r>
              <a:rPr lang="en-GB" b="1" dirty="0">
                <a:solidFill>
                  <a:srgbClr val="002060"/>
                </a:solidFill>
              </a:rPr>
              <a:t>PRICING</a:t>
            </a:r>
          </a:p>
        </p:txBody>
      </p:sp>
      <p:sp>
        <p:nvSpPr>
          <p:cNvPr id="59" name="TextBox 58"/>
          <p:cNvSpPr txBox="1"/>
          <p:nvPr/>
        </p:nvSpPr>
        <p:spPr>
          <a:xfrm>
            <a:off x="1762024" y="4854284"/>
            <a:ext cx="7372308" cy="215444"/>
          </a:xfrm>
          <a:prstGeom prst="rect">
            <a:avLst/>
          </a:prstGeom>
          <a:noFill/>
        </p:spPr>
        <p:txBody>
          <a:bodyPr wrap="square" rtlCol="0">
            <a:spAutoFit/>
          </a:bodyPr>
          <a:lstStyle/>
          <a:p>
            <a:pPr algn="r"/>
            <a:r>
              <a:rPr lang="en-US" sz="800" dirty="0">
                <a:latin typeface="Arial" panose="020B0604020202020204" pitchFamily="34" charset="0"/>
                <a:cs typeface="Arial" panose="020B0604020202020204" pitchFamily="34" charset="0"/>
              </a:rPr>
              <a:t>https://huggingface.co/pricing</a:t>
            </a:r>
            <a:endParaRPr lang="en-US" sz="800" b="1" dirty="0">
              <a:latin typeface="Signika Negative" pitchFamily="2" charset="0"/>
            </a:endParaRPr>
          </a:p>
        </p:txBody>
      </p:sp>
      <p:sp>
        <p:nvSpPr>
          <p:cNvPr id="9" name="Subtitle 2">
            <a:extLst>
              <a:ext uri="{FF2B5EF4-FFF2-40B4-BE49-F238E27FC236}">
                <a16:creationId xmlns:a16="http://schemas.microsoft.com/office/drawing/2014/main" id="{E2ED0CAA-5800-4DAF-B57C-991376A0B2A9}"/>
              </a:ext>
            </a:extLst>
          </p:cNvPr>
          <p:cNvSpPr txBox="1">
            <a:spLocks/>
          </p:cNvSpPr>
          <p:nvPr/>
        </p:nvSpPr>
        <p:spPr>
          <a:xfrm>
            <a:off x="395536" y="24108"/>
            <a:ext cx="6850274" cy="452586"/>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spc="-150" dirty="0">
                <a:solidFill>
                  <a:srgbClr val="C00000"/>
                </a:solidFill>
                <a:latin typeface="Signika Negative" pitchFamily="2" charset="0"/>
                <a:ea typeface="Franchise" pitchFamily="49" charset="0"/>
              </a:rPr>
              <a:t>* </a:t>
            </a:r>
            <a:r>
              <a:rPr lang="en-US" sz="2000" b="1" spc="-150" dirty="0">
                <a:solidFill>
                  <a:srgbClr val="C00000"/>
                </a:solidFill>
                <a:latin typeface="Signika Negative" pitchFamily="2" charset="0"/>
                <a:ea typeface="Franchise" pitchFamily="49" charset="0"/>
              </a:rPr>
              <a:t>APLICACIONES STATE-OF-THE-ART EN AI</a:t>
            </a:r>
            <a:endParaRPr lang="en-US" sz="2800" b="1" spc="-150" dirty="0">
              <a:solidFill>
                <a:srgbClr val="C00000"/>
              </a:solidFill>
              <a:latin typeface="Signika Negative" pitchFamily="2" charset="0"/>
              <a:ea typeface="Franchise" pitchFamily="49" charset="0"/>
            </a:endParaRPr>
          </a:p>
        </p:txBody>
      </p:sp>
      <p:pic>
        <p:nvPicPr>
          <p:cNvPr id="4" name="Picture 3">
            <a:extLst>
              <a:ext uri="{FF2B5EF4-FFF2-40B4-BE49-F238E27FC236}">
                <a16:creationId xmlns:a16="http://schemas.microsoft.com/office/drawing/2014/main" id="{8B64A776-EBC3-4ADB-A03C-01340791660F}"/>
              </a:ext>
            </a:extLst>
          </p:cNvPr>
          <p:cNvPicPr>
            <a:picLocks noChangeAspect="1"/>
          </p:cNvPicPr>
          <p:nvPr/>
        </p:nvPicPr>
        <p:blipFill>
          <a:blip r:embed="rId2"/>
          <a:stretch>
            <a:fillRect/>
          </a:stretch>
        </p:blipFill>
        <p:spPr>
          <a:xfrm>
            <a:off x="363597" y="1070452"/>
            <a:ext cx="8205322" cy="3577628"/>
          </a:xfrm>
          <a:prstGeom prst="rect">
            <a:avLst/>
          </a:prstGeom>
        </p:spPr>
      </p:pic>
    </p:spTree>
    <p:extLst>
      <p:ext uri="{BB962C8B-B14F-4D97-AF65-F5344CB8AC3E}">
        <p14:creationId xmlns:p14="http://schemas.microsoft.com/office/powerpoint/2010/main" val="3854604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fade">
                                      <p:cBhvr>
                                        <p:cTn id="11" dur="500"/>
                                        <p:tgtEl>
                                          <p:spTgt spid="59"/>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59"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p:cNvSpPr txBox="1"/>
          <p:nvPr/>
        </p:nvSpPr>
        <p:spPr>
          <a:xfrm>
            <a:off x="539552" y="584701"/>
            <a:ext cx="7372308" cy="369332"/>
          </a:xfrm>
          <a:prstGeom prst="rect">
            <a:avLst/>
          </a:prstGeom>
          <a:noFill/>
        </p:spPr>
        <p:txBody>
          <a:bodyPr wrap="square" rtlCol="0">
            <a:spAutoFit/>
          </a:bodyPr>
          <a:lstStyle/>
          <a:p>
            <a:r>
              <a:rPr lang="en-GB" b="1" dirty="0">
                <a:solidFill>
                  <a:srgbClr val="002060"/>
                </a:solidFill>
              </a:rPr>
              <a:t>PRICING</a:t>
            </a:r>
          </a:p>
        </p:txBody>
      </p:sp>
      <p:sp>
        <p:nvSpPr>
          <p:cNvPr id="59" name="TextBox 58"/>
          <p:cNvSpPr txBox="1"/>
          <p:nvPr/>
        </p:nvSpPr>
        <p:spPr>
          <a:xfrm>
            <a:off x="1762024" y="4854284"/>
            <a:ext cx="7372308" cy="215444"/>
          </a:xfrm>
          <a:prstGeom prst="rect">
            <a:avLst/>
          </a:prstGeom>
          <a:noFill/>
        </p:spPr>
        <p:txBody>
          <a:bodyPr wrap="square" rtlCol="0">
            <a:spAutoFit/>
          </a:bodyPr>
          <a:lstStyle/>
          <a:p>
            <a:pPr algn="r"/>
            <a:r>
              <a:rPr lang="en-US" sz="800" dirty="0">
                <a:latin typeface="Arial" panose="020B0604020202020204" pitchFamily="34" charset="0"/>
                <a:cs typeface="Arial" panose="020B0604020202020204" pitchFamily="34" charset="0"/>
              </a:rPr>
              <a:t>https://huggingface.co/pricing</a:t>
            </a:r>
            <a:endParaRPr lang="en-US" sz="800" b="1" dirty="0">
              <a:latin typeface="Signika Negative" pitchFamily="2" charset="0"/>
            </a:endParaRPr>
          </a:p>
        </p:txBody>
      </p:sp>
      <p:sp>
        <p:nvSpPr>
          <p:cNvPr id="9" name="Subtitle 2">
            <a:extLst>
              <a:ext uri="{FF2B5EF4-FFF2-40B4-BE49-F238E27FC236}">
                <a16:creationId xmlns:a16="http://schemas.microsoft.com/office/drawing/2014/main" id="{E2ED0CAA-5800-4DAF-B57C-991376A0B2A9}"/>
              </a:ext>
            </a:extLst>
          </p:cNvPr>
          <p:cNvSpPr txBox="1">
            <a:spLocks/>
          </p:cNvSpPr>
          <p:nvPr/>
        </p:nvSpPr>
        <p:spPr>
          <a:xfrm>
            <a:off x="395536" y="24108"/>
            <a:ext cx="6850274" cy="452586"/>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spc="-150" dirty="0">
                <a:solidFill>
                  <a:srgbClr val="C00000"/>
                </a:solidFill>
                <a:latin typeface="Signika Negative" pitchFamily="2" charset="0"/>
                <a:ea typeface="Franchise" pitchFamily="49" charset="0"/>
              </a:rPr>
              <a:t>* </a:t>
            </a:r>
            <a:r>
              <a:rPr lang="en-US" sz="2000" b="1" spc="-150" dirty="0">
                <a:solidFill>
                  <a:srgbClr val="C00000"/>
                </a:solidFill>
                <a:latin typeface="Signika Negative" pitchFamily="2" charset="0"/>
                <a:ea typeface="Franchise" pitchFamily="49" charset="0"/>
              </a:rPr>
              <a:t>APLICACIONES STATE-OF-THE-ART EN AI</a:t>
            </a:r>
            <a:endParaRPr lang="en-US" sz="2800" b="1" spc="-150" dirty="0">
              <a:solidFill>
                <a:srgbClr val="C00000"/>
              </a:solidFill>
              <a:latin typeface="Signika Negative" pitchFamily="2" charset="0"/>
              <a:ea typeface="Franchise" pitchFamily="49" charset="0"/>
            </a:endParaRPr>
          </a:p>
        </p:txBody>
      </p:sp>
      <p:pic>
        <p:nvPicPr>
          <p:cNvPr id="3" name="Picture 2">
            <a:extLst>
              <a:ext uri="{FF2B5EF4-FFF2-40B4-BE49-F238E27FC236}">
                <a16:creationId xmlns:a16="http://schemas.microsoft.com/office/drawing/2014/main" id="{024F1070-278D-4169-8AFB-38216F18B19E}"/>
              </a:ext>
            </a:extLst>
          </p:cNvPr>
          <p:cNvPicPr>
            <a:picLocks noChangeAspect="1"/>
          </p:cNvPicPr>
          <p:nvPr/>
        </p:nvPicPr>
        <p:blipFill>
          <a:blip r:embed="rId2"/>
          <a:stretch>
            <a:fillRect/>
          </a:stretch>
        </p:blipFill>
        <p:spPr>
          <a:xfrm>
            <a:off x="748594" y="1023897"/>
            <a:ext cx="7186640" cy="3760522"/>
          </a:xfrm>
          <a:prstGeom prst="rect">
            <a:avLst/>
          </a:prstGeom>
        </p:spPr>
      </p:pic>
    </p:spTree>
    <p:extLst>
      <p:ext uri="{BB962C8B-B14F-4D97-AF65-F5344CB8AC3E}">
        <p14:creationId xmlns:p14="http://schemas.microsoft.com/office/powerpoint/2010/main" val="2150805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fade">
                                      <p:cBhvr>
                                        <p:cTn id="11" dur="500"/>
                                        <p:tgtEl>
                                          <p:spTgt spid="59"/>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59"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p:cNvSpPr txBox="1"/>
          <p:nvPr/>
        </p:nvSpPr>
        <p:spPr>
          <a:xfrm>
            <a:off x="539552" y="584701"/>
            <a:ext cx="7372308" cy="369332"/>
          </a:xfrm>
          <a:prstGeom prst="rect">
            <a:avLst/>
          </a:prstGeom>
          <a:noFill/>
        </p:spPr>
        <p:txBody>
          <a:bodyPr wrap="square" rtlCol="0">
            <a:spAutoFit/>
          </a:bodyPr>
          <a:lstStyle/>
          <a:p>
            <a:r>
              <a:rPr lang="en-GB" b="1" dirty="0">
                <a:solidFill>
                  <a:srgbClr val="002060"/>
                </a:solidFill>
              </a:rPr>
              <a:t>PRICING</a:t>
            </a:r>
          </a:p>
        </p:txBody>
      </p:sp>
      <p:sp>
        <p:nvSpPr>
          <p:cNvPr id="59" name="TextBox 58"/>
          <p:cNvSpPr txBox="1"/>
          <p:nvPr/>
        </p:nvSpPr>
        <p:spPr>
          <a:xfrm>
            <a:off x="1762024" y="4854284"/>
            <a:ext cx="7372308" cy="215444"/>
          </a:xfrm>
          <a:prstGeom prst="rect">
            <a:avLst/>
          </a:prstGeom>
          <a:noFill/>
        </p:spPr>
        <p:txBody>
          <a:bodyPr wrap="square" rtlCol="0">
            <a:spAutoFit/>
          </a:bodyPr>
          <a:lstStyle/>
          <a:p>
            <a:pPr algn="r"/>
            <a:r>
              <a:rPr lang="en-US" sz="800" dirty="0">
                <a:latin typeface="Arial" panose="020B0604020202020204" pitchFamily="34" charset="0"/>
                <a:cs typeface="Arial" panose="020B0604020202020204" pitchFamily="34" charset="0"/>
              </a:rPr>
              <a:t>https://huggingface.co/pricing</a:t>
            </a:r>
            <a:endParaRPr lang="en-US" sz="800" b="1" dirty="0">
              <a:latin typeface="Signika Negative" pitchFamily="2" charset="0"/>
            </a:endParaRPr>
          </a:p>
        </p:txBody>
      </p:sp>
      <p:sp>
        <p:nvSpPr>
          <p:cNvPr id="9" name="Subtitle 2">
            <a:extLst>
              <a:ext uri="{FF2B5EF4-FFF2-40B4-BE49-F238E27FC236}">
                <a16:creationId xmlns:a16="http://schemas.microsoft.com/office/drawing/2014/main" id="{E2ED0CAA-5800-4DAF-B57C-991376A0B2A9}"/>
              </a:ext>
            </a:extLst>
          </p:cNvPr>
          <p:cNvSpPr txBox="1">
            <a:spLocks/>
          </p:cNvSpPr>
          <p:nvPr/>
        </p:nvSpPr>
        <p:spPr>
          <a:xfrm>
            <a:off x="395536" y="24108"/>
            <a:ext cx="6850274" cy="452586"/>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spc="-150" dirty="0">
                <a:solidFill>
                  <a:srgbClr val="C00000"/>
                </a:solidFill>
                <a:latin typeface="Signika Negative" pitchFamily="2" charset="0"/>
                <a:ea typeface="Franchise" pitchFamily="49" charset="0"/>
              </a:rPr>
              <a:t>* </a:t>
            </a:r>
            <a:r>
              <a:rPr lang="en-US" sz="2000" b="1" spc="-150" dirty="0">
                <a:solidFill>
                  <a:srgbClr val="C00000"/>
                </a:solidFill>
                <a:latin typeface="Signika Negative" pitchFamily="2" charset="0"/>
                <a:ea typeface="Franchise" pitchFamily="49" charset="0"/>
              </a:rPr>
              <a:t>APLICACIONES STATE-OF-THE-ART EN AI</a:t>
            </a:r>
            <a:endParaRPr lang="en-US" sz="2800" b="1" spc="-150" dirty="0">
              <a:solidFill>
                <a:srgbClr val="C00000"/>
              </a:solidFill>
              <a:latin typeface="Signika Negative" pitchFamily="2" charset="0"/>
              <a:ea typeface="Franchise" pitchFamily="49" charset="0"/>
            </a:endParaRPr>
          </a:p>
        </p:txBody>
      </p:sp>
      <p:pic>
        <p:nvPicPr>
          <p:cNvPr id="4" name="Picture 3">
            <a:extLst>
              <a:ext uri="{FF2B5EF4-FFF2-40B4-BE49-F238E27FC236}">
                <a16:creationId xmlns:a16="http://schemas.microsoft.com/office/drawing/2014/main" id="{973A2CE5-5553-4A7B-BD95-641A04D39E1D}"/>
              </a:ext>
            </a:extLst>
          </p:cNvPr>
          <p:cNvPicPr>
            <a:picLocks noChangeAspect="1"/>
          </p:cNvPicPr>
          <p:nvPr/>
        </p:nvPicPr>
        <p:blipFill>
          <a:blip r:embed="rId2"/>
          <a:stretch>
            <a:fillRect/>
          </a:stretch>
        </p:blipFill>
        <p:spPr>
          <a:xfrm>
            <a:off x="1115616" y="1117828"/>
            <a:ext cx="7164288" cy="3422772"/>
          </a:xfrm>
          <a:prstGeom prst="rect">
            <a:avLst/>
          </a:prstGeom>
        </p:spPr>
      </p:pic>
    </p:spTree>
    <p:extLst>
      <p:ext uri="{BB962C8B-B14F-4D97-AF65-F5344CB8AC3E}">
        <p14:creationId xmlns:p14="http://schemas.microsoft.com/office/powerpoint/2010/main" val="18605240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fade">
                                      <p:cBhvr>
                                        <p:cTn id="11" dur="500"/>
                                        <p:tgtEl>
                                          <p:spTgt spid="59"/>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59"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p:cNvSpPr txBox="1"/>
          <p:nvPr/>
        </p:nvSpPr>
        <p:spPr>
          <a:xfrm>
            <a:off x="539552" y="584701"/>
            <a:ext cx="7372308" cy="369332"/>
          </a:xfrm>
          <a:prstGeom prst="rect">
            <a:avLst/>
          </a:prstGeom>
          <a:noFill/>
        </p:spPr>
        <p:txBody>
          <a:bodyPr wrap="square" rtlCol="0">
            <a:spAutoFit/>
          </a:bodyPr>
          <a:lstStyle/>
          <a:p>
            <a:r>
              <a:rPr lang="en-GB" b="1" dirty="0">
                <a:solidFill>
                  <a:srgbClr val="002060"/>
                </a:solidFill>
              </a:rPr>
              <a:t>PRICING</a:t>
            </a:r>
          </a:p>
        </p:txBody>
      </p:sp>
      <p:sp>
        <p:nvSpPr>
          <p:cNvPr id="59" name="TextBox 58"/>
          <p:cNvSpPr txBox="1"/>
          <p:nvPr/>
        </p:nvSpPr>
        <p:spPr>
          <a:xfrm>
            <a:off x="1762024" y="4854284"/>
            <a:ext cx="7372308" cy="215444"/>
          </a:xfrm>
          <a:prstGeom prst="rect">
            <a:avLst/>
          </a:prstGeom>
          <a:noFill/>
        </p:spPr>
        <p:txBody>
          <a:bodyPr wrap="square" rtlCol="0">
            <a:spAutoFit/>
          </a:bodyPr>
          <a:lstStyle/>
          <a:p>
            <a:pPr algn="r"/>
            <a:r>
              <a:rPr lang="en-US" sz="800" dirty="0">
                <a:latin typeface="Arial" panose="020B0604020202020204" pitchFamily="34" charset="0"/>
                <a:cs typeface="Arial" panose="020B0604020202020204" pitchFamily="34" charset="0"/>
              </a:rPr>
              <a:t>https://huggingface.co/pricing</a:t>
            </a:r>
            <a:endParaRPr lang="en-US" sz="800" b="1" dirty="0">
              <a:latin typeface="Signika Negative" pitchFamily="2" charset="0"/>
            </a:endParaRPr>
          </a:p>
        </p:txBody>
      </p:sp>
      <p:sp>
        <p:nvSpPr>
          <p:cNvPr id="9" name="Subtitle 2">
            <a:extLst>
              <a:ext uri="{FF2B5EF4-FFF2-40B4-BE49-F238E27FC236}">
                <a16:creationId xmlns:a16="http://schemas.microsoft.com/office/drawing/2014/main" id="{E2ED0CAA-5800-4DAF-B57C-991376A0B2A9}"/>
              </a:ext>
            </a:extLst>
          </p:cNvPr>
          <p:cNvSpPr txBox="1">
            <a:spLocks/>
          </p:cNvSpPr>
          <p:nvPr/>
        </p:nvSpPr>
        <p:spPr>
          <a:xfrm>
            <a:off x="395536" y="24108"/>
            <a:ext cx="6850274" cy="452586"/>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spc="-150" dirty="0">
                <a:solidFill>
                  <a:srgbClr val="C00000"/>
                </a:solidFill>
                <a:latin typeface="Signika Negative" pitchFamily="2" charset="0"/>
                <a:ea typeface="Franchise" pitchFamily="49" charset="0"/>
              </a:rPr>
              <a:t>* </a:t>
            </a:r>
            <a:r>
              <a:rPr lang="en-US" sz="2000" b="1" spc="-150" dirty="0">
                <a:solidFill>
                  <a:srgbClr val="C00000"/>
                </a:solidFill>
                <a:latin typeface="Signika Negative" pitchFamily="2" charset="0"/>
                <a:ea typeface="Franchise" pitchFamily="49" charset="0"/>
              </a:rPr>
              <a:t>APLICACIONES STATE-OF-THE-ART EN AI</a:t>
            </a:r>
            <a:endParaRPr lang="en-US" sz="2800" b="1" spc="-150" dirty="0">
              <a:solidFill>
                <a:srgbClr val="C00000"/>
              </a:solidFill>
              <a:latin typeface="Signika Negative" pitchFamily="2" charset="0"/>
              <a:ea typeface="Franchise" pitchFamily="49" charset="0"/>
            </a:endParaRPr>
          </a:p>
        </p:txBody>
      </p:sp>
      <p:pic>
        <p:nvPicPr>
          <p:cNvPr id="3" name="Picture 2">
            <a:extLst>
              <a:ext uri="{FF2B5EF4-FFF2-40B4-BE49-F238E27FC236}">
                <a16:creationId xmlns:a16="http://schemas.microsoft.com/office/drawing/2014/main" id="{9215F0A3-0903-4953-93E1-8C68A92C3D7D}"/>
              </a:ext>
            </a:extLst>
          </p:cNvPr>
          <p:cNvPicPr>
            <a:picLocks noChangeAspect="1"/>
          </p:cNvPicPr>
          <p:nvPr/>
        </p:nvPicPr>
        <p:blipFill>
          <a:blip r:embed="rId2"/>
          <a:stretch>
            <a:fillRect/>
          </a:stretch>
        </p:blipFill>
        <p:spPr>
          <a:xfrm>
            <a:off x="1260588" y="1114613"/>
            <a:ext cx="5930236" cy="3939902"/>
          </a:xfrm>
          <a:prstGeom prst="rect">
            <a:avLst/>
          </a:prstGeom>
        </p:spPr>
      </p:pic>
    </p:spTree>
    <p:extLst>
      <p:ext uri="{BB962C8B-B14F-4D97-AF65-F5344CB8AC3E}">
        <p14:creationId xmlns:p14="http://schemas.microsoft.com/office/powerpoint/2010/main" val="2438996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fade">
                                      <p:cBhvr>
                                        <p:cTn id="11" dur="500"/>
                                        <p:tgtEl>
                                          <p:spTgt spid="59"/>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59"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539552" y="1131590"/>
            <a:ext cx="7664096" cy="1323439"/>
          </a:xfrm>
          <a:prstGeom prst="rect">
            <a:avLst/>
          </a:prstGeom>
          <a:noFill/>
        </p:spPr>
        <p:txBody>
          <a:bodyPr wrap="square" rtlCol="0">
            <a:spAutoFit/>
          </a:bodyPr>
          <a:lstStyle/>
          <a:p>
            <a:pPr marL="171450" indent="-171450">
              <a:buClr>
                <a:srgbClr val="C00000"/>
              </a:buClr>
              <a:buFont typeface="Wingdings" panose="05000000000000000000" pitchFamily="2" charset="2"/>
              <a:buChar char="v"/>
            </a:pPr>
            <a:r>
              <a:rPr lang="es-CL" sz="1000" dirty="0" err="1"/>
              <a:t>Hugging</a:t>
            </a:r>
            <a:r>
              <a:rPr lang="es-CL" sz="1000" dirty="0"/>
              <a:t> </a:t>
            </a:r>
            <a:r>
              <a:rPr lang="es-CL" sz="1000" dirty="0" err="1"/>
              <a:t>Face</a:t>
            </a:r>
            <a:r>
              <a:rPr lang="es-CL" sz="1000" dirty="0"/>
              <a:t> comenzó como un amigo personalizado, similar a </a:t>
            </a:r>
            <a:r>
              <a:rPr lang="es-CL" sz="1000" dirty="0" err="1"/>
              <a:t>Tamagotchi</a:t>
            </a:r>
            <a:r>
              <a:rPr lang="es-CL" sz="1000" dirty="0"/>
              <a:t>, impulsado por una forma de IA conocida como procesamiento de lenguaje natural . Creó una biblioteca subyacente para albergar varios modelos de aprendizaje automático, por ejemplo, uno para detectar las emociones detrás de un mensaje de texto y otro para poder generar una respuesta coherente,</a:t>
            </a:r>
          </a:p>
          <a:p>
            <a:pPr marL="171450" indent="-171450">
              <a:buClr>
                <a:srgbClr val="C00000"/>
              </a:buClr>
              <a:buFont typeface="Wingdings" panose="05000000000000000000" pitchFamily="2" charset="2"/>
              <a:buChar char="v"/>
            </a:pPr>
            <a:r>
              <a:rPr lang="es-CL" sz="1000" dirty="0" err="1"/>
              <a:t>Hugging</a:t>
            </a:r>
            <a:r>
              <a:rPr lang="es-CL" sz="1000" dirty="0"/>
              <a:t> </a:t>
            </a:r>
            <a:r>
              <a:rPr lang="es-CL" sz="1000" dirty="0" err="1"/>
              <a:t>Face</a:t>
            </a:r>
            <a:r>
              <a:rPr lang="es-CL" sz="1000" dirty="0"/>
              <a:t> tiene la misión de democratizar un buen machine </a:t>
            </a:r>
            <a:r>
              <a:rPr lang="es-CL" sz="1000" dirty="0" err="1"/>
              <a:t>learning</a:t>
            </a:r>
            <a:r>
              <a:rPr lang="es-CL" sz="1000" dirty="0"/>
              <a:t>, creando recursos de código abierto para permitirle integrar fácilmente IA en los productos y flujos de trabajo de una organización. Buscan que la tecnología de IA puede ser accesible, optimizada y responsable. Para ello, cuentan con distintos modelos, conjuntos de datos y servicios. Tienen un modelo pagado y </a:t>
            </a:r>
            <a:r>
              <a:rPr lang="es-CL" sz="1000" dirty="0" err="1"/>
              <a:t>opensource</a:t>
            </a:r>
            <a:r>
              <a:rPr lang="es-CL" sz="1000" dirty="0"/>
              <a:t>.</a:t>
            </a:r>
          </a:p>
          <a:p>
            <a:pPr marL="171450" indent="-171450">
              <a:buClr>
                <a:srgbClr val="C00000"/>
              </a:buClr>
              <a:buFont typeface="Wingdings" panose="05000000000000000000" pitchFamily="2" charset="2"/>
              <a:buChar char="v"/>
            </a:pPr>
            <a:r>
              <a:rPr lang="es-CL" sz="1000" dirty="0"/>
              <a:t> Se ha convertido en el depósito central de modelos de aprendizaje automático listos para usar, el punto de partida desde el cual más de 10.000 organizaciones han creado herramientas impulsadas por IA para sus negocios</a:t>
            </a:r>
          </a:p>
        </p:txBody>
      </p:sp>
      <p:sp>
        <p:nvSpPr>
          <p:cNvPr id="25" name="Subtitle 2"/>
          <p:cNvSpPr txBox="1">
            <a:spLocks/>
          </p:cNvSpPr>
          <p:nvPr/>
        </p:nvSpPr>
        <p:spPr>
          <a:xfrm>
            <a:off x="395536" y="24108"/>
            <a:ext cx="6850274" cy="452586"/>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spc="-150" dirty="0">
                <a:solidFill>
                  <a:srgbClr val="C00000"/>
                </a:solidFill>
                <a:latin typeface="Signika Negative" pitchFamily="2" charset="0"/>
                <a:ea typeface="Franchise" pitchFamily="49" charset="0"/>
              </a:rPr>
              <a:t>* </a:t>
            </a:r>
            <a:r>
              <a:rPr lang="en-US" sz="2000" b="1" spc="-150" dirty="0">
                <a:solidFill>
                  <a:srgbClr val="C00000"/>
                </a:solidFill>
                <a:latin typeface="Signika Negative" pitchFamily="2" charset="0"/>
                <a:ea typeface="Franchise" pitchFamily="49" charset="0"/>
              </a:rPr>
              <a:t>APLICACIONES STATE-OF-THE-ART EN AI</a:t>
            </a:r>
            <a:endParaRPr lang="en-US" sz="2800" b="1" spc="-150" dirty="0">
              <a:solidFill>
                <a:srgbClr val="C00000"/>
              </a:solidFill>
              <a:latin typeface="Signika Negative" pitchFamily="2" charset="0"/>
              <a:ea typeface="Franchise" pitchFamily="49" charset="0"/>
            </a:endParaRPr>
          </a:p>
        </p:txBody>
      </p:sp>
      <p:sp>
        <p:nvSpPr>
          <p:cNvPr id="7" name="TextBox 6">
            <a:extLst>
              <a:ext uri="{FF2B5EF4-FFF2-40B4-BE49-F238E27FC236}">
                <a16:creationId xmlns:a16="http://schemas.microsoft.com/office/drawing/2014/main" id="{56454072-6648-4BF3-8941-1D155320CA04}"/>
              </a:ext>
            </a:extLst>
          </p:cNvPr>
          <p:cNvSpPr txBox="1"/>
          <p:nvPr/>
        </p:nvSpPr>
        <p:spPr>
          <a:xfrm>
            <a:off x="539552" y="584701"/>
            <a:ext cx="7372308" cy="646331"/>
          </a:xfrm>
          <a:prstGeom prst="rect">
            <a:avLst/>
          </a:prstGeom>
          <a:noFill/>
        </p:spPr>
        <p:txBody>
          <a:bodyPr wrap="square" rtlCol="0">
            <a:spAutoFit/>
          </a:bodyPr>
          <a:lstStyle/>
          <a:p>
            <a:r>
              <a:rPr lang="en-GB" b="1" dirty="0">
                <a:solidFill>
                  <a:srgbClr val="002060"/>
                </a:solidFill>
              </a:rPr>
              <a:t>HUGGING FACE</a:t>
            </a:r>
          </a:p>
          <a:p>
            <a:endParaRPr lang="en-GB" b="1" dirty="0">
              <a:solidFill>
                <a:srgbClr val="002060"/>
              </a:solidFill>
            </a:endParaRPr>
          </a:p>
        </p:txBody>
      </p:sp>
    </p:spTree>
    <p:extLst>
      <p:ext uri="{BB962C8B-B14F-4D97-AF65-F5344CB8AC3E}">
        <p14:creationId xmlns:p14="http://schemas.microsoft.com/office/powerpoint/2010/main" val="3676692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6">
                                            <p:txEl>
                                              <p:pRg st="0" end="0"/>
                                            </p:txEl>
                                          </p:spTgt>
                                        </p:tgtEl>
                                        <p:attrNameLst>
                                          <p:attrName>style.visibility</p:attrName>
                                        </p:attrNameLst>
                                      </p:cBhvr>
                                      <p:to>
                                        <p:strVal val="visible"/>
                                      </p:to>
                                    </p:set>
                                    <p:animEffect transition="in" filter="fade">
                                      <p:cBhvr>
                                        <p:cTn id="11" dur="500"/>
                                        <p:tgtEl>
                                          <p:spTgt spid="2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6">
                                            <p:txEl>
                                              <p:pRg st="1" end="1"/>
                                            </p:txEl>
                                          </p:spTgt>
                                        </p:tgtEl>
                                        <p:attrNameLst>
                                          <p:attrName>style.visibility</p:attrName>
                                        </p:attrNameLst>
                                      </p:cBhvr>
                                      <p:to>
                                        <p:strVal val="visible"/>
                                      </p:to>
                                    </p:set>
                                    <p:animEffect transition="in" filter="fade">
                                      <p:cBhvr>
                                        <p:cTn id="16" dur="500"/>
                                        <p:tgtEl>
                                          <p:spTgt spid="2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6">
                                            <p:txEl>
                                              <p:pRg st="2" end="2"/>
                                            </p:txEl>
                                          </p:spTgt>
                                        </p:tgtEl>
                                        <p:attrNameLst>
                                          <p:attrName>style.visibility</p:attrName>
                                        </p:attrNameLst>
                                      </p:cBhvr>
                                      <p:to>
                                        <p:strVal val="visible"/>
                                      </p:to>
                                    </p:set>
                                    <p:animEffect transition="in" filter="fade">
                                      <p:cBhvr>
                                        <p:cTn id="21" dur="500"/>
                                        <p:tgtEl>
                                          <p:spTgt spid="26">
                                            <p:txEl>
                                              <p:pRg st="2" end="2"/>
                                            </p:txEl>
                                          </p:spTgt>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P spid="25"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ubtitle 2"/>
          <p:cNvSpPr txBox="1">
            <a:spLocks/>
          </p:cNvSpPr>
          <p:nvPr/>
        </p:nvSpPr>
        <p:spPr>
          <a:xfrm>
            <a:off x="395536" y="24108"/>
            <a:ext cx="6850274" cy="452586"/>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spc="-150" dirty="0">
                <a:solidFill>
                  <a:srgbClr val="C00000"/>
                </a:solidFill>
                <a:latin typeface="Signika Negative" pitchFamily="2" charset="0"/>
                <a:ea typeface="Franchise" pitchFamily="49" charset="0"/>
              </a:rPr>
              <a:t>* </a:t>
            </a:r>
            <a:r>
              <a:rPr lang="en-US" sz="2000" b="1" spc="-150" dirty="0">
                <a:solidFill>
                  <a:srgbClr val="C00000"/>
                </a:solidFill>
                <a:latin typeface="Signika Negative" pitchFamily="2" charset="0"/>
                <a:ea typeface="Franchise" pitchFamily="49" charset="0"/>
              </a:rPr>
              <a:t>APLICACIONES STATE-OF-THE-ART EN AI</a:t>
            </a:r>
            <a:endParaRPr lang="en-US" sz="2800" b="1" spc="-150" dirty="0">
              <a:solidFill>
                <a:srgbClr val="C00000"/>
              </a:solidFill>
              <a:latin typeface="Signika Negative" pitchFamily="2" charset="0"/>
              <a:ea typeface="Franchise" pitchFamily="49" charset="0"/>
            </a:endParaRPr>
          </a:p>
        </p:txBody>
      </p:sp>
      <p:sp>
        <p:nvSpPr>
          <p:cNvPr id="7" name="TextBox 6">
            <a:extLst>
              <a:ext uri="{FF2B5EF4-FFF2-40B4-BE49-F238E27FC236}">
                <a16:creationId xmlns:a16="http://schemas.microsoft.com/office/drawing/2014/main" id="{56454072-6648-4BF3-8941-1D155320CA04}"/>
              </a:ext>
            </a:extLst>
          </p:cNvPr>
          <p:cNvSpPr txBox="1"/>
          <p:nvPr/>
        </p:nvSpPr>
        <p:spPr>
          <a:xfrm>
            <a:off x="539552" y="584701"/>
            <a:ext cx="7372308" cy="646331"/>
          </a:xfrm>
          <a:prstGeom prst="rect">
            <a:avLst/>
          </a:prstGeom>
          <a:noFill/>
        </p:spPr>
        <p:txBody>
          <a:bodyPr wrap="square" rtlCol="0">
            <a:spAutoFit/>
          </a:bodyPr>
          <a:lstStyle/>
          <a:p>
            <a:r>
              <a:rPr lang="en-GB" b="1" dirty="0">
                <a:solidFill>
                  <a:srgbClr val="002060"/>
                </a:solidFill>
              </a:rPr>
              <a:t>HUGGIN FACE</a:t>
            </a:r>
          </a:p>
          <a:p>
            <a:endParaRPr lang="en-GB" b="1" dirty="0">
              <a:solidFill>
                <a:srgbClr val="002060"/>
              </a:solidFill>
            </a:endParaRPr>
          </a:p>
        </p:txBody>
      </p:sp>
      <p:pic>
        <p:nvPicPr>
          <p:cNvPr id="3" name="Picture 2">
            <a:extLst>
              <a:ext uri="{FF2B5EF4-FFF2-40B4-BE49-F238E27FC236}">
                <a16:creationId xmlns:a16="http://schemas.microsoft.com/office/drawing/2014/main" id="{759AA01B-4699-45E9-BB69-694B3779B86C}"/>
              </a:ext>
            </a:extLst>
          </p:cNvPr>
          <p:cNvPicPr>
            <a:picLocks noChangeAspect="1"/>
          </p:cNvPicPr>
          <p:nvPr/>
        </p:nvPicPr>
        <p:blipFill>
          <a:blip r:embed="rId2"/>
          <a:stretch>
            <a:fillRect/>
          </a:stretch>
        </p:blipFill>
        <p:spPr>
          <a:xfrm>
            <a:off x="395536" y="987574"/>
            <a:ext cx="4398421" cy="1824652"/>
          </a:xfrm>
          <a:prstGeom prst="rect">
            <a:avLst/>
          </a:prstGeom>
        </p:spPr>
      </p:pic>
      <p:pic>
        <p:nvPicPr>
          <p:cNvPr id="8" name="Picture 7">
            <a:extLst>
              <a:ext uri="{FF2B5EF4-FFF2-40B4-BE49-F238E27FC236}">
                <a16:creationId xmlns:a16="http://schemas.microsoft.com/office/drawing/2014/main" id="{C5315322-A4F0-4773-9863-C0336820BFEA}"/>
              </a:ext>
            </a:extLst>
          </p:cNvPr>
          <p:cNvPicPr>
            <a:picLocks noChangeAspect="1"/>
          </p:cNvPicPr>
          <p:nvPr/>
        </p:nvPicPr>
        <p:blipFill>
          <a:blip r:embed="rId3"/>
          <a:stretch>
            <a:fillRect/>
          </a:stretch>
        </p:blipFill>
        <p:spPr>
          <a:xfrm>
            <a:off x="5161046" y="252451"/>
            <a:ext cx="3827416" cy="2491314"/>
          </a:xfrm>
          <a:prstGeom prst="rect">
            <a:avLst/>
          </a:prstGeom>
        </p:spPr>
      </p:pic>
      <p:pic>
        <p:nvPicPr>
          <p:cNvPr id="9" name="Picture 8">
            <a:extLst>
              <a:ext uri="{FF2B5EF4-FFF2-40B4-BE49-F238E27FC236}">
                <a16:creationId xmlns:a16="http://schemas.microsoft.com/office/drawing/2014/main" id="{5C8A4EAF-DF51-47BE-ACEC-69B1E639DBC2}"/>
              </a:ext>
            </a:extLst>
          </p:cNvPr>
          <p:cNvPicPr>
            <a:picLocks noChangeAspect="1"/>
          </p:cNvPicPr>
          <p:nvPr/>
        </p:nvPicPr>
        <p:blipFill>
          <a:blip r:embed="rId4"/>
          <a:stretch>
            <a:fillRect/>
          </a:stretch>
        </p:blipFill>
        <p:spPr>
          <a:xfrm>
            <a:off x="4449176" y="2851772"/>
            <a:ext cx="4539286" cy="2222922"/>
          </a:xfrm>
          <a:prstGeom prst="rect">
            <a:avLst/>
          </a:prstGeom>
        </p:spPr>
      </p:pic>
    </p:spTree>
    <p:extLst>
      <p:ext uri="{BB962C8B-B14F-4D97-AF65-F5344CB8AC3E}">
        <p14:creationId xmlns:p14="http://schemas.microsoft.com/office/powerpoint/2010/main" val="40292289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ubtitle 2"/>
          <p:cNvSpPr txBox="1">
            <a:spLocks/>
          </p:cNvSpPr>
          <p:nvPr/>
        </p:nvSpPr>
        <p:spPr>
          <a:xfrm>
            <a:off x="395536" y="24108"/>
            <a:ext cx="6850274" cy="452586"/>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spc="-150" dirty="0">
                <a:solidFill>
                  <a:srgbClr val="C00000"/>
                </a:solidFill>
                <a:latin typeface="Signika Negative" pitchFamily="2" charset="0"/>
                <a:ea typeface="Franchise" pitchFamily="49" charset="0"/>
              </a:rPr>
              <a:t>* </a:t>
            </a:r>
            <a:r>
              <a:rPr lang="en-US" sz="2000" b="1" spc="-150" dirty="0">
                <a:solidFill>
                  <a:srgbClr val="C00000"/>
                </a:solidFill>
                <a:latin typeface="Signika Negative" pitchFamily="2" charset="0"/>
                <a:ea typeface="Franchise" pitchFamily="49" charset="0"/>
              </a:rPr>
              <a:t>APLICACIONES STATE-OF-THE-ART EN AI</a:t>
            </a:r>
            <a:endParaRPr lang="en-US" sz="2800" b="1" spc="-150" dirty="0">
              <a:solidFill>
                <a:srgbClr val="C00000"/>
              </a:solidFill>
              <a:latin typeface="Signika Negative" pitchFamily="2" charset="0"/>
              <a:ea typeface="Franchise" pitchFamily="49" charset="0"/>
            </a:endParaRPr>
          </a:p>
        </p:txBody>
      </p:sp>
      <p:sp>
        <p:nvSpPr>
          <p:cNvPr id="7" name="TextBox 6">
            <a:extLst>
              <a:ext uri="{FF2B5EF4-FFF2-40B4-BE49-F238E27FC236}">
                <a16:creationId xmlns:a16="http://schemas.microsoft.com/office/drawing/2014/main" id="{56454072-6648-4BF3-8941-1D155320CA04}"/>
              </a:ext>
            </a:extLst>
          </p:cNvPr>
          <p:cNvSpPr txBox="1"/>
          <p:nvPr/>
        </p:nvSpPr>
        <p:spPr>
          <a:xfrm>
            <a:off x="539552" y="584701"/>
            <a:ext cx="7372308" cy="646331"/>
          </a:xfrm>
          <a:prstGeom prst="rect">
            <a:avLst/>
          </a:prstGeom>
          <a:noFill/>
        </p:spPr>
        <p:txBody>
          <a:bodyPr wrap="square" rtlCol="0">
            <a:spAutoFit/>
          </a:bodyPr>
          <a:lstStyle/>
          <a:p>
            <a:r>
              <a:rPr lang="en-GB" b="1" dirty="0">
                <a:solidFill>
                  <a:srgbClr val="002060"/>
                </a:solidFill>
              </a:rPr>
              <a:t>“LISTO PARA SER USADO”</a:t>
            </a:r>
          </a:p>
          <a:p>
            <a:endParaRPr lang="en-GB" b="1" dirty="0">
              <a:solidFill>
                <a:srgbClr val="002060"/>
              </a:solidFill>
            </a:endParaRPr>
          </a:p>
        </p:txBody>
      </p:sp>
      <p:pic>
        <p:nvPicPr>
          <p:cNvPr id="3" name="Picture 2">
            <a:extLst>
              <a:ext uri="{FF2B5EF4-FFF2-40B4-BE49-F238E27FC236}">
                <a16:creationId xmlns:a16="http://schemas.microsoft.com/office/drawing/2014/main" id="{3C05AD1F-A905-4C2C-8579-3AB80C1B086A}"/>
              </a:ext>
            </a:extLst>
          </p:cNvPr>
          <p:cNvPicPr>
            <a:picLocks noChangeAspect="1"/>
          </p:cNvPicPr>
          <p:nvPr/>
        </p:nvPicPr>
        <p:blipFill>
          <a:blip r:embed="rId2"/>
          <a:stretch>
            <a:fillRect/>
          </a:stretch>
        </p:blipFill>
        <p:spPr>
          <a:xfrm>
            <a:off x="827585" y="1491630"/>
            <a:ext cx="6034532" cy="3268223"/>
          </a:xfrm>
          <a:prstGeom prst="rect">
            <a:avLst/>
          </a:prstGeom>
        </p:spPr>
      </p:pic>
    </p:spTree>
    <p:extLst>
      <p:ext uri="{BB962C8B-B14F-4D97-AF65-F5344CB8AC3E}">
        <p14:creationId xmlns:p14="http://schemas.microsoft.com/office/powerpoint/2010/main" val="88100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ubtitle 2"/>
          <p:cNvSpPr txBox="1">
            <a:spLocks/>
          </p:cNvSpPr>
          <p:nvPr/>
        </p:nvSpPr>
        <p:spPr>
          <a:xfrm>
            <a:off x="395536" y="24108"/>
            <a:ext cx="6850274" cy="452586"/>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spc="-150" dirty="0">
                <a:solidFill>
                  <a:srgbClr val="C00000"/>
                </a:solidFill>
                <a:latin typeface="Signika Negative" pitchFamily="2" charset="0"/>
                <a:ea typeface="Franchise" pitchFamily="49" charset="0"/>
              </a:rPr>
              <a:t>* </a:t>
            </a:r>
            <a:r>
              <a:rPr lang="en-US" sz="2000" b="1" spc="-150" dirty="0">
                <a:solidFill>
                  <a:srgbClr val="C00000"/>
                </a:solidFill>
                <a:latin typeface="Signika Negative" pitchFamily="2" charset="0"/>
                <a:ea typeface="Franchise" pitchFamily="49" charset="0"/>
              </a:rPr>
              <a:t>APLICACIONES STATE-OF-THE-ART EN AI</a:t>
            </a:r>
            <a:endParaRPr lang="en-US" sz="2800" b="1" spc="-150" dirty="0">
              <a:solidFill>
                <a:srgbClr val="C00000"/>
              </a:solidFill>
              <a:latin typeface="Signika Negative" pitchFamily="2" charset="0"/>
              <a:ea typeface="Franchise" pitchFamily="49" charset="0"/>
            </a:endParaRPr>
          </a:p>
        </p:txBody>
      </p:sp>
      <p:sp>
        <p:nvSpPr>
          <p:cNvPr id="7" name="TextBox 6">
            <a:extLst>
              <a:ext uri="{FF2B5EF4-FFF2-40B4-BE49-F238E27FC236}">
                <a16:creationId xmlns:a16="http://schemas.microsoft.com/office/drawing/2014/main" id="{56454072-6648-4BF3-8941-1D155320CA04}"/>
              </a:ext>
            </a:extLst>
          </p:cNvPr>
          <p:cNvSpPr txBox="1"/>
          <p:nvPr/>
        </p:nvSpPr>
        <p:spPr>
          <a:xfrm>
            <a:off x="539552" y="584701"/>
            <a:ext cx="7372308" cy="646331"/>
          </a:xfrm>
          <a:prstGeom prst="rect">
            <a:avLst/>
          </a:prstGeom>
          <a:noFill/>
        </p:spPr>
        <p:txBody>
          <a:bodyPr wrap="square" rtlCol="0">
            <a:spAutoFit/>
          </a:bodyPr>
          <a:lstStyle/>
          <a:p>
            <a:r>
              <a:rPr lang="en-GB" b="1" dirty="0">
                <a:solidFill>
                  <a:srgbClr val="002060"/>
                </a:solidFill>
              </a:rPr>
              <a:t>APLICACIONES</a:t>
            </a:r>
          </a:p>
          <a:p>
            <a:endParaRPr lang="en-GB" b="1" dirty="0">
              <a:solidFill>
                <a:srgbClr val="002060"/>
              </a:solidFill>
            </a:endParaRPr>
          </a:p>
        </p:txBody>
      </p:sp>
      <p:sp>
        <p:nvSpPr>
          <p:cNvPr id="6" name="TextBox 5">
            <a:extLst>
              <a:ext uri="{FF2B5EF4-FFF2-40B4-BE49-F238E27FC236}">
                <a16:creationId xmlns:a16="http://schemas.microsoft.com/office/drawing/2014/main" id="{7AB50FF6-4A22-4701-A1A1-E0CF1643D6EC}"/>
              </a:ext>
            </a:extLst>
          </p:cNvPr>
          <p:cNvSpPr txBox="1"/>
          <p:nvPr/>
        </p:nvSpPr>
        <p:spPr>
          <a:xfrm>
            <a:off x="539552" y="1131590"/>
            <a:ext cx="7664096" cy="1477328"/>
          </a:xfrm>
          <a:prstGeom prst="rect">
            <a:avLst/>
          </a:prstGeom>
          <a:noFill/>
        </p:spPr>
        <p:txBody>
          <a:bodyPr wrap="square" rtlCol="0">
            <a:spAutoFit/>
          </a:bodyPr>
          <a:lstStyle/>
          <a:p>
            <a:pPr marL="171450" indent="-171450">
              <a:buClr>
                <a:srgbClr val="C00000"/>
              </a:buClr>
              <a:buFont typeface="Wingdings" panose="05000000000000000000" pitchFamily="2" charset="2"/>
              <a:buChar char="v"/>
            </a:pPr>
            <a:r>
              <a:rPr lang="es-CL" sz="1000" dirty="0"/>
              <a:t>La comunidad de desarrolladores ha creado más de 100.000 modelos de aprendizaje automático en </a:t>
            </a:r>
            <a:r>
              <a:rPr lang="es-CL" sz="1000" dirty="0" err="1"/>
              <a:t>Hugging</a:t>
            </a:r>
            <a:r>
              <a:rPr lang="es-CL" sz="1000" dirty="0"/>
              <a:t> </a:t>
            </a:r>
            <a:r>
              <a:rPr lang="es-CL" sz="1000" dirty="0" err="1"/>
              <a:t>Face</a:t>
            </a:r>
            <a:r>
              <a:rPr lang="es-CL" sz="1000" dirty="0"/>
              <a:t>. Lo que permite a otros, a su vez, usar esos modelos previamente entrenados para sus propios proyectos de IA en lugar de tener que crear modelos desde cero  </a:t>
            </a:r>
          </a:p>
          <a:p>
            <a:pPr marL="171450" indent="-171450">
              <a:buClr>
                <a:srgbClr val="C00000"/>
              </a:buClr>
              <a:buFont typeface="Wingdings" panose="05000000000000000000" pitchFamily="2" charset="2"/>
              <a:buChar char="v"/>
            </a:pPr>
            <a:r>
              <a:rPr lang="es-CL" sz="1000" dirty="0"/>
              <a:t>Características de seguridad de nivel empresarial (Pfizer y Roche)</a:t>
            </a:r>
          </a:p>
          <a:p>
            <a:pPr marL="171450" indent="-171450">
              <a:buClr>
                <a:srgbClr val="C00000"/>
              </a:buClr>
              <a:buFont typeface="Wingdings" panose="05000000000000000000" pitchFamily="2" charset="2"/>
              <a:buChar char="v"/>
            </a:pPr>
            <a:r>
              <a:rPr lang="es-CL" sz="1000" dirty="0"/>
              <a:t>Ejecutar aprendizaje automático para su terminal en tiempo real (Bloomberg) – Evita usar su propia infraestructura</a:t>
            </a:r>
          </a:p>
          <a:p>
            <a:pPr marL="171450" indent="-171450">
              <a:buClr>
                <a:srgbClr val="C00000"/>
              </a:buClr>
              <a:buFont typeface="Wingdings" panose="05000000000000000000" pitchFamily="2" charset="2"/>
              <a:buChar char="v"/>
            </a:pPr>
            <a:r>
              <a:rPr lang="es-CL" sz="1000" dirty="0"/>
              <a:t>Para entrenar un motor de búsqueda, para comprender mejor las consultas en lenguaje natural</a:t>
            </a:r>
          </a:p>
          <a:p>
            <a:pPr marL="171450" indent="-171450">
              <a:buClr>
                <a:srgbClr val="C00000"/>
              </a:buClr>
              <a:buFont typeface="Wingdings" panose="05000000000000000000" pitchFamily="2" charset="2"/>
              <a:buChar char="v"/>
            </a:pPr>
            <a:r>
              <a:rPr lang="es-CL" sz="1000" dirty="0"/>
              <a:t>Marketing creativo</a:t>
            </a:r>
          </a:p>
          <a:p>
            <a:pPr marL="171450" indent="-171450">
              <a:buClr>
                <a:srgbClr val="C00000"/>
              </a:buClr>
              <a:buFont typeface="Wingdings" panose="05000000000000000000" pitchFamily="2" charset="2"/>
              <a:buChar char="v"/>
            </a:pPr>
            <a:r>
              <a:rPr lang="es-CL" sz="1000" dirty="0"/>
              <a:t>Diseño web</a:t>
            </a:r>
          </a:p>
          <a:p>
            <a:pPr marL="171450" indent="-171450">
              <a:buClr>
                <a:srgbClr val="C00000"/>
              </a:buClr>
              <a:buFont typeface="Wingdings" panose="05000000000000000000" pitchFamily="2" charset="2"/>
              <a:buChar char="v"/>
            </a:pPr>
            <a:r>
              <a:rPr lang="es-CL" sz="1000" dirty="0"/>
              <a:t>Publicidad</a:t>
            </a:r>
          </a:p>
          <a:p>
            <a:pPr marL="171450" indent="-171450">
              <a:buClr>
                <a:srgbClr val="C00000"/>
              </a:buClr>
              <a:buFont typeface="Wingdings" panose="05000000000000000000" pitchFamily="2" charset="2"/>
              <a:buChar char="v"/>
            </a:pPr>
            <a:r>
              <a:rPr lang="es-CL" sz="1000" dirty="0"/>
              <a:t>Identificación de imágenes y texto para distintas </a:t>
            </a:r>
            <a:r>
              <a:rPr lang="es-CL" sz="1000" dirty="0" err="1"/>
              <a:t>industrías</a:t>
            </a:r>
            <a:endParaRPr lang="es-CL" sz="1000" dirty="0"/>
          </a:p>
        </p:txBody>
      </p:sp>
    </p:spTree>
    <p:extLst>
      <p:ext uri="{BB962C8B-B14F-4D97-AF65-F5344CB8AC3E}">
        <p14:creationId xmlns:p14="http://schemas.microsoft.com/office/powerpoint/2010/main" val="3044358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1" end="1"/>
                                            </p:txEl>
                                          </p:spTgt>
                                        </p:tgtEl>
                                        <p:attrNameLst>
                                          <p:attrName>style.visibility</p:attrName>
                                        </p:attrNameLst>
                                      </p:cBhvr>
                                      <p:to>
                                        <p:strVal val="visible"/>
                                      </p:to>
                                    </p:set>
                                    <p:animEffect transition="in" filter="fade">
                                      <p:cBhvr>
                                        <p:cTn id="20" dur="500"/>
                                        <p:tgtEl>
                                          <p:spTgt spid="6">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Effect transition="in" filter="fade">
                                      <p:cBhvr>
                                        <p:cTn id="25" dur="500"/>
                                        <p:tgtEl>
                                          <p:spTgt spid="6">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3" end="3"/>
                                            </p:txEl>
                                          </p:spTgt>
                                        </p:tgtEl>
                                        <p:attrNameLst>
                                          <p:attrName>style.visibility</p:attrName>
                                        </p:attrNameLst>
                                      </p:cBhvr>
                                      <p:to>
                                        <p:strVal val="visible"/>
                                      </p:to>
                                    </p:set>
                                    <p:animEffect transition="in" filter="fade">
                                      <p:cBhvr>
                                        <p:cTn id="30"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7" grpId="0"/>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539552" y="1131590"/>
            <a:ext cx="7664096" cy="400110"/>
          </a:xfrm>
          <a:prstGeom prst="rect">
            <a:avLst/>
          </a:prstGeom>
          <a:noFill/>
        </p:spPr>
        <p:txBody>
          <a:bodyPr wrap="square" rtlCol="0">
            <a:spAutoFit/>
          </a:bodyPr>
          <a:lstStyle/>
          <a:p>
            <a:pPr marL="171450" indent="-171450">
              <a:buClr>
                <a:srgbClr val="C00000"/>
              </a:buClr>
              <a:buFont typeface="Wingdings" panose="05000000000000000000" pitchFamily="2" charset="2"/>
              <a:buChar char="v"/>
            </a:pPr>
            <a:r>
              <a:rPr lang="es-CL" sz="1000" dirty="0"/>
              <a:t>Generador Open </a:t>
            </a:r>
            <a:r>
              <a:rPr lang="es-CL" sz="1000" dirty="0" err="1"/>
              <a:t>Source</a:t>
            </a:r>
            <a:r>
              <a:rPr lang="es-CL" sz="1000" dirty="0"/>
              <a:t> de Imágenes a partir de texto</a:t>
            </a:r>
          </a:p>
          <a:p>
            <a:pPr marL="171450" indent="-171450">
              <a:buClr>
                <a:srgbClr val="C00000"/>
              </a:buClr>
              <a:buFont typeface="Wingdings" panose="05000000000000000000" pitchFamily="2" charset="2"/>
              <a:buChar char="v"/>
            </a:pPr>
            <a:r>
              <a:rPr lang="es-CL" sz="1000" dirty="0"/>
              <a:t>Es un modelo entrenado de </a:t>
            </a:r>
            <a:r>
              <a:rPr lang="es-CL" sz="1000" dirty="0" err="1"/>
              <a:t>Stable</a:t>
            </a:r>
            <a:r>
              <a:rPr lang="es-CL" sz="1000" dirty="0"/>
              <a:t> </a:t>
            </a:r>
            <a:r>
              <a:rPr lang="es-CL" sz="1000" dirty="0" err="1"/>
              <a:t>Difussion</a:t>
            </a:r>
            <a:endParaRPr lang="es-CL" sz="1000" dirty="0"/>
          </a:p>
        </p:txBody>
      </p:sp>
      <p:sp>
        <p:nvSpPr>
          <p:cNvPr id="25" name="Subtitle 2"/>
          <p:cNvSpPr txBox="1">
            <a:spLocks/>
          </p:cNvSpPr>
          <p:nvPr/>
        </p:nvSpPr>
        <p:spPr>
          <a:xfrm>
            <a:off x="395536" y="24108"/>
            <a:ext cx="6850274" cy="452586"/>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spc="-150" dirty="0">
                <a:solidFill>
                  <a:srgbClr val="C00000"/>
                </a:solidFill>
                <a:latin typeface="Signika Negative" pitchFamily="2" charset="0"/>
                <a:ea typeface="Franchise" pitchFamily="49" charset="0"/>
              </a:rPr>
              <a:t>* </a:t>
            </a:r>
            <a:r>
              <a:rPr lang="en-US" sz="2000" b="1" spc="-150" dirty="0">
                <a:solidFill>
                  <a:srgbClr val="C00000"/>
                </a:solidFill>
                <a:latin typeface="Signika Negative" pitchFamily="2" charset="0"/>
                <a:ea typeface="Franchise" pitchFamily="49" charset="0"/>
              </a:rPr>
              <a:t>APLICACIONES STATE-OF-THE-ART EN AI</a:t>
            </a:r>
            <a:endParaRPr lang="en-US" sz="2800" b="1" spc="-150" dirty="0">
              <a:solidFill>
                <a:srgbClr val="C00000"/>
              </a:solidFill>
              <a:latin typeface="Signika Negative" pitchFamily="2" charset="0"/>
              <a:ea typeface="Franchise" pitchFamily="49" charset="0"/>
            </a:endParaRPr>
          </a:p>
        </p:txBody>
      </p:sp>
      <p:sp>
        <p:nvSpPr>
          <p:cNvPr id="7" name="TextBox 6">
            <a:extLst>
              <a:ext uri="{FF2B5EF4-FFF2-40B4-BE49-F238E27FC236}">
                <a16:creationId xmlns:a16="http://schemas.microsoft.com/office/drawing/2014/main" id="{56454072-6648-4BF3-8941-1D155320CA04}"/>
              </a:ext>
            </a:extLst>
          </p:cNvPr>
          <p:cNvSpPr txBox="1"/>
          <p:nvPr/>
        </p:nvSpPr>
        <p:spPr>
          <a:xfrm>
            <a:off x="539552" y="584701"/>
            <a:ext cx="7372308" cy="646331"/>
          </a:xfrm>
          <a:prstGeom prst="rect">
            <a:avLst/>
          </a:prstGeom>
          <a:noFill/>
        </p:spPr>
        <p:txBody>
          <a:bodyPr wrap="square" rtlCol="0">
            <a:spAutoFit/>
          </a:bodyPr>
          <a:lstStyle/>
          <a:p>
            <a:r>
              <a:rPr lang="en-GB" b="1" dirty="0">
                <a:solidFill>
                  <a:srgbClr val="002060"/>
                </a:solidFill>
              </a:rPr>
              <a:t>STABLE DIFFUSION 2.1</a:t>
            </a:r>
          </a:p>
          <a:p>
            <a:endParaRPr lang="en-GB" b="1" dirty="0">
              <a:solidFill>
                <a:srgbClr val="002060"/>
              </a:solidFill>
            </a:endParaRPr>
          </a:p>
        </p:txBody>
      </p:sp>
      <p:pic>
        <p:nvPicPr>
          <p:cNvPr id="5" name="Picture 4">
            <a:extLst>
              <a:ext uri="{FF2B5EF4-FFF2-40B4-BE49-F238E27FC236}">
                <a16:creationId xmlns:a16="http://schemas.microsoft.com/office/drawing/2014/main" id="{5E18C020-B694-47D0-B7C0-AFA82604028E}"/>
              </a:ext>
            </a:extLst>
          </p:cNvPr>
          <p:cNvPicPr>
            <a:picLocks noChangeAspect="1"/>
          </p:cNvPicPr>
          <p:nvPr/>
        </p:nvPicPr>
        <p:blipFill>
          <a:blip r:embed="rId2"/>
          <a:stretch>
            <a:fillRect/>
          </a:stretch>
        </p:blipFill>
        <p:spPr>
          <a:xfrm>
            <a:off x="683568" y="1779662"/>
            <a:ext cx="5733323" cy="3150301"/>
          </a:xfrm>
          <a:prstGeom prst="rect">
            <a:avLst/>
          </a:prstGeom>
        </p:spPr>
      </p:pic>
    </p:spTree>
    <p:extLst>
      <p:ext uri="{BB962C8B-B14F-4D97-AF65-F5344CB8AC3E}">
        <p14:creationId xmlns:p14="http://schemas.microsoft.com/office/powerpoint/2010/main" val="577283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6">
                                            <p:txEl>
                                              <p:pRg st="0" end="0"/>
                                            </p:txEl>
                                          </p:spTgt>
                                        </p:tgtEl>
                                        <p:attrNameLst>
                                          <p:attrName>style.visibility</p:attrName>
                                        </p:attrNameLst>
                                      </p:cBhvr>
                                      <p:to>
                                        <p:strVal val="visible"/>
                                      </p:to>
                                    </p:set>
                                    <p:animEffect transition="in" filter="fade">
                                      <p:cBhvr>
                                        <p:cTn id="11" dur="500"/>
                                        <p:tgtEl>
                                          <p:spTgt spid="2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6">
                                            <p:txEl>
                                              <p:pRg st="1" end="1"/>
                                            </p:txEl>
                                          </p:spTgt>
                                        </p:tgtEl>
                                        <p:attrNameLst>
                                          <p:attrName>style.visibility</p:attrName>
                                        </p:attrNameLst>
                                      </p:cBhvr>
                                      <p:to>
                                        <p:strVal val="visible"/>
                                      </p:to>
                                    </p:set>
                                    <p:animEffect transition="in" filter="fade">
                                      <p:cBhvr>
                                        <p:cTn id="16" dur="500"/>
                                        <p:tgtEl>
                                          <p:spTgt spid="26">
                                            <p:txEl>
                                              <p:pRg st="1" end="1"/>
                                            </p:tx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P spid="25"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ubtitle 2"/>
          <p:cNvSpPr txBox="1">
            <a:spLocks/>
          </p:cNvSpPr>
          <p:nvPr/>
        </p:nvSpPr>
        <p:spPr>
          <a:xfrm>
            <a:off x="395536" y="24108"/>
            <a:ext cx="6850274" cy="452586"/>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spc="-150" dirty="0">
                <a:solidFill>
                  <a:srgbClr val="C00000"/>
                </a:solidFill>
                <a:latin typeface="Signika Negative" pitchFamily="2" charset="0"/>
                <a:ea typeface="Franchise" pitchFamily="49" charset="0"/>
              </a:rPr>
              <a:t>* </a:t>
            </a:r>
            <a:r>
              <a:rPr lang="en-US" sz="2000" b="1" spc="-150" dirty="0">
                <a:solidFill>
                  <a:srgbClr val="C00000"/>
                </a:solidFill>
                <a:latin typeface="Signika Negative" pitchFamily="2" charset="0"/>
                <a:ea typeface="Franchise" pitchFamily="49" charset="0"/>
              </a:rPr>
              <a:t>APLICACIONES STATE-OF-THE-ART EN AI</a:t>
            </a:r>
            <a:endParaRPr lang="en-US" sz="2800" b="1" spc="-150" dirty="0">
              <a:solidFill>
                <a:srgbClr val="C00000"/>
              </a:solidFill>
              <a:latin typeface="Signika Negative" pitchFamily="2" charset="0"/>
              <a:ea typeface="Franchise" pitchFamily="49" charset="0"/>
            </a:endParaRPr>
          </a:p>
        </p:txBody>
      </p:sp>
      <p:sp>
        <p:nvSpPr>
          <p:cNvPr id="12" name="Flowchart: Off-page Connector 11"/>
          <p:cNvSpPr/>
          <p:nvPr/>
        </p:nvSpPr>
        <p:spPr>
          <a:xfrm>
            <a:off x="8637215" y="181494"/>
            <a:ext cx="327273" cy="295200"/>
          </a:xfrm>
          <a:prstGeom prst="flowChartOffpageConnector">
            <a:avLst/>
          </a:prstGeom>
          <a:solidFill>
            <a:srgbClr val="00206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100" b="1" dirty="0"/>
              <a:t>01</a:t>
            </a:r>
            <a:endParaRPr lang="en-US" sz="1100" b="1" dirty="0"/>
          </a:p>
        </p:txBody>
      </p:sp>
      <p:sp>
        <p:nvSpPr>
          <p:cNvPr id="7" name="TextBox 6">
            <a:extLst>
              <a:ext uri="{FF2B5EF4-FFF2-40B4-BE49-F238E27FC236}">
                <a16:creationId xmlns:a16="http://schemas.microsoft.com/office/drawing/2014/main" id="{56454072-6648-4BF3-8941-1D155320CA04}"/>
              </a:ext>
            </a:extLst>
          </p:cNvPr>
          <p:cNvSpPr txBox="1"/>
          <p:nvPr/>
        </p:nvSpPr>
        <p:spPr>
          <a:xfrm>
            <a:off x="539552" y="584701"/>
            <a:ext cx="7372308" cy="646331"/>
          </a:xfrm>
          <a:prstGeom prst="rect">
            <a:avLst/>
          </a:prstGeom>
          <a:noFill/>
        </p:spPr>
        <p:txBody>
          <a:bodyPr wrap="square" rtlCol="0">
            <a:spAutoFit/>
          </a:bodyPr>
          <a:lstStyle/>
          <a:p>
            <a:r>
              <a:rPr lang="en-GB" b="1" dirty="0">
                <a:solidFill>
                  <a:srgbClr val="002060"/>
                </a:solidFill>
              </a:rPr>
              <a:t>STABLE DIFFUSION 2.1 DEMO</a:t>
            </a:r>
          </a:p>
          <a:p>
            <a:endParaRPr lang="en-GB" b="1" dirty="0">
              <a:solidFill>
                <a:srgbClr val="002060"/>
              </a:solidFill>
            </a:endParaRPr>
          </a:p>
        </p:txBody>
      </p:sp>
      <p:pic>
        <p:nvPicPr>
          <p:cNvPr id="3" name="Picture 2">
            <a:extLst>
              <a:ext uri="{FF2B5EF4-FFF2-40B4-BE49-F238E27FC236}">
                <a16:creationId xmlns:a16="http://schemas.microsoft.com/office/drawing/2014/main" id="{8AD828FA-B891-4549-8C45-CAC8FE8FCB24}"/>
              </a:ext>
            </a:extLst>
          </p:cNvPr>
          <p:cNvPicPr>
            <a:picLocks noChangeAspect="1"/>
          </p:cNvPicPr>
          <p:nvPr/>
        </p:nvPicPr>
        <p:blipFill>
          <a:blip r:embed="rId2"/>
          <a:stretch>
            <a:fillRect/>
          </a:stretch>
        </p:blipFill>
        <p:spPr>
          <a:xfrm>
            <a:off x="539552" y="1250028"/>
            <a:ext cx="3542895" cy="3651870"/>
          </a:xfrm>
          <a:prstGeom prst="rect">
            <a:avLst/>
          </a:prstGeom>
        </p:spPr>
      </p:pic>
      <p:pic>
        <p:nvPicPr>
          <p:cNvPr id="6" name="Picture 5">
            <a:extLst>
              <a:ext uri="{FF2B5EF4-FFF2-40B4-BE49-F238E27FC236}">
                <a16:creationId xmlns:a16="http://schemas.microsoft.com/office/drawing/2014/main" id="{788639EF-5F6B-44DE-8BAD-D0116A15243D}"/>
              </a:ext>
            </a:extLst>
          </p:cNvPr>
          <p:cNvPicPr>
            <a:picLocks noChangeAspect="1"/>
          </p:cNvPicPr>
          <p:nvPr/>
        </p:nvPicPr>
        <p:blipFill>
          <a:blip r:embed="rId3"/>
          <a:stretch>
            <a:fillRect/>
          </a:stretch>
        </p:blipFill>
        <p:spPr>
          <a:xfrm>
            <a:off x="180138" y="0"/>
            <a:ext cx="8783723" cy="5143500"/>
          </a:xfrm>
          <a:prstGeom prst="rect">
            <a:avLst/>
          </a:prstGeom>
        </p:spPr>
      </p:pic>
    </p:spTree>
    <p:extLst>
      <p:ext uri="{BB962C8B-B14F-4D97-AF65-F5344CB8AC3E}">
        <p14:creationId xmlns:p14="http://schemas.microsoft.com/office/powerpoint/2010/main" val="42276159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ubtitle 2"/>
          <p:cNvSpPr txBox="1">
            <a:spLocks/>
          </p:cNvSpPr>
          <p:nvPr/>
        </p:nvSpPr>
        <p:spPr>
          <a:xfrm>
            <a:off x="395536" y="24108"/>
            <a:ext cx="6850274" cy="452586"/>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spc="-150" dirty="0">
                <a:solidFill>
                  <a:srgbClr val="C00000"/>
                </a:solidFill>
                <a:latin typeface="Signika Negative" pitchFamily="2" charset="0"/>
                <a:ea typeface="Franchise" pitchFamily="49" charset="0"/>
              </a:rPr>
              <a:t>* </a:t>
            </a:r>
            <a:r>
              <a:rPr lang="en-US" sz="2000" b="1" spc="-150" dirty="0">
                <a:solidFill>
                  <a:srgbClr val="C00000"/>
                </a:solidFill>
                <a:latin typeface="Signika Negative" pitchFamily="2" charset="0"/>
                <a:ea typeface="Franchise" pitchFamily="49" charset="0"/>
              </a:rPr>
              <a:t>APLICACIONES STATE-OF-THE-ART EN AI</a:t>
            </a:r>
            <a:endParaRPr lang="en-US" sz="2800" b="1" spc="-150" dirty="0">
              <a:solidFill>
                <a:srgbClr val="C00000"/>
              </a:solidFill>
              <a:latin typeface="Signika Negative" pitchFamily="2" charset="0"/>
              <a:ea typeface="Franchise" pitchFamily="49" charset="0"/>
            </a:endParaRPr>
          </a:p>
        </p:txBody>
      </p:sp>
      <p:sp>
        <p:nvSpPr>
          <p:cNvPr id="7" name="TextBox 6">
            <a:extLst>
              <a:ext uri="{FF2B5EF4-FFF2-40B4-BE49-F238E27FC236}">
                <a16:creationId xmlns:a16="http://schemas.microsoft.com/office/drawing/2014/main" id="{56454072-6648-4BF3-8941-1D155320CA04}"/>
              </a:ext>
            </a:extLst>
          </p:cNvPr>
          <p:cNvSpPr txBox="1"/>
          <p:nvPr/>
        </p:nvSpPr>
        <p:spPr>
          <a:xfrm>
            <a:off x="539552" y="584701"/>
            <a:ext cx="7372308" cy="646331"/>
          </a:xfrm>
          <a:prstGeom prst="rect">
            <a:avLst/>
          </a:prstGeom>
          <a:noFill/>
        </p:spPr>
        <p:txBody>
          <a:bodyPr wrap="square" rtlCol="0">
            <a:spAutoFit/>
          </a:bodyPr>
          <a:lstStyle/>
          <a:p>
            <a:r>
              <a:rPr lang="en-GB" b="1" dirty="0">
                <a:solidFill>
                  <a:srgbClr val="002060"/>
                </a:solidFill>
              </a:rPr>
              <a:t>STABLE DIFFUSION 2.1 DEMO</a:t>
            </a:r>
          </a:p>
          <a:p>
            <a:endParaRPr lang="en-GB" b="1" dirty="0">
              <a:solidFill>
                <a:srgbClr val="002060"/>
              </a:solidFill>
            </a:endParaRPr>
          </a:p>
        </p:txBody>
      </p:sp>
      <p:pic>
        <p:nvPicPr>
          <p:cNvPr id="3" name="Picture 2">
            <a:extLst>
              <a:ext uri="{FF2B5EF4-FFF2-40B4-BE49-F238E27FC236}">
                <a16:creationId xmlns:a16="http://schemas.microsoft.com/office/drawing/2014/main" id="{8AD828FA-B891-4549-8C45-CAC8FE8FCB24}"/>
              </a:ext>
            </a:extLst>
          </p:cNvPr>
          <p:cNvPicPr>
            <a:picLocks noChangeAspect="1"/>
          </p:cNvPicPr>
          <p:nvPr/>
        </p:nvPicPr>
        <p:blipFill>
          <a:blip r:embed="rId2"/>
          <a:stretch>
            <a:fillRect/>
          </a:stretch>
        </p:blipFill>
        <p:spPr>
          <a:xfrm>
            <a:off x="539552" y="1059582"/>
            <a:ext cx="3542895" cy="3651870"/>
          </a:xfrm>
          <a:prstGeom prst="rect">
            <a:avLst/>
          </a:prstGeom>
        </p:spPr>
      </p:pic>
      <p:pic>
        <p:nvPicPr>
          <p:cNvPr id="9" name="Picture 8">
            <a:extLst>
              <a:ext uri="{FF2B5EF4-FFF2-40B4-BE49-F238E27FC236}">
                <a16:creationId xmlns:a16="http://schemas.microsoft.com/office/drawing/2014/main" id="{D9CD49FC-B20F-48B3-BDC3-FAB9047D186C}"/>
              </a:ext>
            </a:extLst>
          </p:cNvPr>
          <p:cNvPicPr>
            <a:picLocks noChangeAspect="1"/>
          </p:cNvPicPr>
          <p:nvPr/>
        </p:nvPicPr>
        <p:blipFill>
          <a:blip r:embed="rId3"/>
          <a:stretch>
            <a:fillRect/>
          </a:stretch>
        </p:blipFill>
        <p:spPr>
          <a:xfrm>
            <a:off x="4788024" y="1093095"/>
            <a:ext cx="2952328" cy="3650754"/>
          </a:xfrm>
          <a:prstGeom prst="rect">
            <a:avLst/>
          </a:prstGeom>
        </p:spPr>
      </p:pic>
    </p:spTree>
    <p:extLst>
      <p:ext uri="{BB962C8B-B14F-4D97-AF65-F5344CB8AC3E}">
        <p14:creationId xmlns:p14="http://schemas.microsoft.com/office/powerpoint/2010/main" val="35845057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p:cNvSpPr txBox="1"/>
          <p:nvPr/>
        </p:nvSpPr>
        <p:spPr>
          <a:xfrm>
            <a:off x="539552" y="584701"/>
            <a:ext cx="7372308" cy="369332"/>
          </a:xfrm>
          <a:prstGeom prst="rect">
            <a:avLst/>
          </a:prstGeom>
          <a:noFill/>
        </p:spPr>
        <p:txBody>
          <a:bodyPr wrap="square" rtlCol="0">
            <a:spAutoFit/>
          </a:bodyPr>
          <a:lstStyle/>
          <a:p>
            <a:r>
              <a:rPr lang="en-GB" b="1" dirty="0">
                <a:solidFill>
                  <a:srgbClr val="002060"/>
                </a:solidFill>
              </a:rPr>
              <a:t>PRICING</a:t>
            </a:r>
          </a:p>
        </p:txBody>
      </p:sp>
      <p:sp>
        <p:nvSpPr>
          <p:cNvPr id="59" name="TextBox 58"/>
          <p:cNvSpPr txBox="1"/>
          <p:nvPr/>
        </p:nvSpPr>
        <p:spPr>
          <a:xfrm>
            <a:off x="1762024" y="4854284"/>
            <a:ext cx="7372308" cy="215444"/>
          </a:xfrm>
          <a:prstGeom prst="rect">
            <a:avLst/>
          </a:prstGeom>
          <a:noFill/>
        </p:spPr>
        <p:txBody>
          <a:bodyPr wrap="square" rtlCol="0">
            <a:spAutoFit/>
          </a:bodyPr>
          <a:lstStyle/>
          <a:p>
            <a:pPr algn="r"/>
            <a:r>
              <a:rPr lang="en-US" sz="800" dirty="0">
                <a:latin typeface="Arial" panose="020B0604020202020204" pitchFamily="34" charset="0"/>
                <a:cs typeface="Arial" panose="020B0604020202020204" pitchFamily="34" charset="0"/>
              </a:rPr>
              <a:t>https://huggingface.co/pricing</a:t>
            </a:r>
            <a:endParaRPr lang="en-US" sz="800" b="1" dirty="0">
              <a:latin typeface="Signika Negative" pitchFamily="2" charset="0"/>
            </a:endParaRPr>
          </a:p>
        </p:txBody>
      </p:sp>
      <p:pic>
        <p:nvPicPr>
          <p:cNvPr id="3" name="Picture 2">
            <a:extLst>
              <a:ext uri="{FF2B5EF4-FFF2-40B4-BE49-F238E27FC236}">
                <a16:creationId xmlns:a16="http://schemas.microsoft.com/office/drawing/2014/main" id="{D991A029-8117-4BD7-85A5-6AC9E11B821F}"/>
              </a:ext>
            </a:extLst>
          </p:cNvPr>
          <p:cNvPicPr>
            <a:picLocks noChangeAspect="1"/>
          </p:cNvPicPr>
          <p:nvPr/>
        </p:nvPicPr>
        <p:blipFill>
          <a:blip r:embed="rId2"/>
          <a:stretch>
            <a:fillRect/>
          </a:stretch>
        </p:blipFill>
        <p:spPr>
          <a:xfrm>
            <a:off x="1259632" y="1203598"/>
            <a:ext cx="5472608" cy="3520887"/>
          </a:xfrm>
          <a:prstGeom prst="rect">
            <a:avLst/>
          </a:prstGeom>
        </p:spPr>
      </p:pic>
      <p:sp>
        <p:nvSpPr>
          <p:cNvPr id="9" name="Subtitle 2">
            <a:extLst>
              <a:ext uri="{FF2B5EF4-FFF2-40B4-BE49-F238E27FC236}">
                <a16:creationId xmlns:a16="http://schemas.microsoft.com/office/drawing/2014/main" id="{E2ED0CAA-5800-4DAF-B57C-991376A0B2A9}"/>
              </a:ext>
            </a:extLst>
          </p:cNvPr>
          <p:cNvSpPr txBox="1">
            <a:spLocks/>
          </p:cNvSpPr>
          <p:nvPr/>
        </p:nvSpPr>
        <p:spPr>
          <a:xfrm>
            <a:off x="395536" y="24108"/>
            <a:ext cx="6850274" cy="452586"/>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spc="-150" dirty="0">
                <a:solidFill>
                  <a:srgbClr val="C00000"/>
                </a:solidFill>
                <a:latin typeface="Signika Negative" pitchFamily="2" charset="0"/>
                <a:ea typeface="Franchise" pitchFamily="49" charset="0"/>
              </a:rPr>
              <a:t>* </a:t>
            </a:r>
            <a:r>
              <a:rPr lang="en-US" sz="2000" b="1" spc="-150" dirty="0">
                <a:solidFill>
                  <a:srgbClr val="C00000"/>
                </a:solidFill>
                <a:latin typeface="Signika Negative" pitchFamily="2" charset="0"/>
                <a:ea typeface="Franchise" pitchFamily="49" charset="0"/>
              </a:rPr>
              <a:t>APLICACIONES STATE-OF-THE-ART EN AI</a:t>
            </a:r>
            <a:endParaRPr lang="en-US" sz="2800" b="1" spc="-150" dirty="0">
              <a:solidFill>
                <a:srgbClr val="C00000"/>
              </a:solidFill>
              <a:latin typeface="Signika Negative" pitchFamily="2" charset="0"/>
              <a:ea typeface="Franchise" pitchFamily="49" charset="0"/>
            </a:endParaRPr>
          </a:p>
        </p:txBody>
      </p:sp>
    </p:spTree>
    <p:extLst>
      <p:ext uri="{BB962C8B-B14F-4D97-AF65-F5344CB8AC3E}">
        <p14:creationId xmlns:p14="http://schemas.microsoft.com/office/powerpoint/2010/main" val="193745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fade">
                                      <p:cBhvr>
                                        <p:cTn id="11" dur="500"/>
                                        <p:tgtEl>
                                          <p:spTgt spid="59"/>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59" grpId="0"/>
      <p:bldP spid="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5578</TotalTime>
  <Words>430</Words>
  <Application>Microsoft Office PowerPoint</Application>
  <PresentationFormat>On-screen Show (16:9)</PresentationFormat>
  <Paragraphs>46</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Signika Negative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INVESTIGAR SOBRE ENRON</dc:title>
  <dc:creator>Felipe Vera</dc:creator>
  <cp:lastModifiedBy>Felipe Vera Gachón</cp:lastModifiedBy>
  <cp:revision>243</cp:revision>
  <dcterms:created xsi:type="dcterms:W3CDTF">2013-07-23T17:44:34Z</dcterms:created>
  <dcterms:modified xsi:type="dcterms:W3CDTF">2022-12-13T18:44:38Z</dcterms:modified>
</cp:coreProperties>
</file>